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1140" r:id="rId4"/>
    <p:sldId id="1142" r:id="rId5"/>
    <p:sldId id="1143" r:id="rId6"/>
    <p:sldId id="1144" r:id="rId7"/>
    <p:sldId id="1145" r:id="rId8"/>
    <p:sldId id="1146" r:id="rId9"/>
    <p:sldId id="1147" r:id="rId10"/>
    <p:sldId id="1149" r:id="rId11"/>
    <p:sldId id="1148" r:id="rId12"/>
    <p:sldId id="1150"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writer include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introduce Darwin’s famous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tell how people celebrate Darwin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explain why people accept Darwin’s ideas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Darwin’s influence on natural science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1942188" y="872808"/>
            <a:ext cx="3620705" cy="397578"/>
          </a:xfrm>
          <a:prstGeom prst="rect">
            <a:avLst/>
          </a:prstGeom>
        </p:spPr>
      </p:pic>
      <p:sp>
        <p:nvSpPr>
          <p:cNvPr id="5" name="矩形 4"/>
          <p:cNvSpPr/>
          <p:nvPr/>
        </p:nvSpPr>
        <p:spPr>
          <a:xfrm>
            <a:off x="838622" y="879103"/>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段落大意题。文章最后一段旨在表明达尔文对自然科学的影响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包括他的理论被科学家接受、人们持续研究他的理论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以及全世界庆祝达尔文日来鼓励更多人研究自然界。因此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为了表明达尔文对自然科学的影响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是正确的。故选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334566" y="2270879"/>
            <a:ext cx="11485848" cy="2238241"/>
          </a:xfrm>
          <a:ln>
            <a:solidFill>
              <a:srgbClr val="00B0F0"/>
            </a:solidFill>
          </a:ln>
        </p:spPr>
        <p:txBody>
          <a:bodyPr/>
          <a:lstStyle/>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解题关键点</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定位原文</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如第</a:t>
            </a:r>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zh-CN" altLang="zh-CN" b="1">
                <a:latin typeface="Times New Roman" panose="02020603050405020304" pitchFamily="18" charset="0"/>
                <a:ea typeface="楷体" panose="02010609060101010101" pitchFamily="49" charset="-122"/>
                <a:cs typeface="Times New Roman" panose="02020603050405020304" pitchFamily="18" charset="0"/>
              </a:rPr>
              <a:t>题直接对应首段</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hated</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to</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see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blood</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latin typeface="Times New Roman" panose="02020603050405020304" pitchFamily="18" charset="0"/>
                <a:ea typeface="宋体" panose="02010600030101010101" pitchFamily="2" charset="-122"/>
                <a:cs typeface="Times New Roman" panose="02020603050405020304" pitchFamily="18" charset="0"/>
              </a:rPr>
              <a:t>B</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顺序题策略</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zh-CN" altLang="zh-CN" b="1">
                <a:latin typeface="Times New Roman" panose="02020603050405020304" pitchFamily="18" charset="0"/>
                <a:ea typeface="楷体" panose="02010609060101010101" pitchFamily="49" charset="-122"/>
                <a:cs typeface="Times New Roman" panose="02020603050405020304" pitchFamily="18" charset="0"/>
              </a:rPr>
              <a:t>题按段落时间轴排序</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c</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e</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f</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b</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d</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排除干扰项。</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a:latin typeface="Times New Roman" panose="02020603050405020304" pitchFamily="18" charset="0"/>
                <a:ea typeface="楷体" panose="02010609060101010101" pitchFamily="49" charset="-122"/>
                <a:cs typeface="Times New Roman" panose="02020603050405020304" pitchFamily="18" charset="0"/>
              </a:rPr>
              <a:t>段落功能分析</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末段通过</a:t>
            </a:r>
            <a:r>
              <a:rPr lang="en-US" altLang="zh-CN" b="1">
                <a:latin typeface="Times New Roman" panose="02020603050405020304" pitchFamily="18" charset="0"/>
                <a:ea typeface="楷体" panose="02010609060101010101" pitchFamily="49" charset="-122"/>
              </a:rPr>
              <a:t>“</a:t>
            </a:r>
            <a:r>
              <a:rPr lang="en-US" altLang="zh-CN" b="1">
                <a:latin typeface="Times New Roman" panose="02020603050405020304" pitchFamily="18" charset="0"/>
                <a:ea typeface="宋体" panose="02010600030101010101" pitchFamily="2" charset="-122"/>
              </a:rPr>
              <a:t>influence</a:t>
            </a:r>
            <a:r>
              <a:rPr lang="en-US" altLang="zh-CN" b="1">
                <a:latin typeface="Times New Roman" panose="02020603050405020304" pitchFamily="18" charset="0"/>
                <a:ea typeface="楷体" panose="02010609060101010101" pitchFamily="49"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latin typeface="Times New Roman" panose="02020603050405020304" pitchFamily="18" charset="0"/>
                <a:ea typeface="楷体" panose="02010609060101010101" pitchFamily="49" charset="-122"/>
              </a:rPr>
              <a:t>“</a:t>
            </a:r>
            <a:r>
              <a:rPr lang="en-US" altLang="zh-CN" b="1">
                <a:latin typeface="Times New Roman" panose="02020603050405020304" pitchFamily="18" charset="0"/>
                <a:ea typeface="宋体" panose="02010600030101010101" pitchFamily="2" charset="-122"/>
              </a:rPr>
              <a:t>celebrated</a:t>
            </a:r>
            <a:r>
              <a:rPr lang="en-US" altLang="zh-CN" b="1">
                <a:latin typeface="Times New Roman" panose="02020603050405020304" pitchFamily="18" charset="0"/>
                <a:ea typeface="楷体" panose="02010609060101010101" pitchFamily="49"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体现写作目的</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latin typeface="Times New Roman" panose="02020603050405020304" pitchFamily="18" charset="0"/>
                <a:ea typeface="宋体" panose="02010600030101010101" pitchFamily="2" charset="-122"/>
              </a:rPr>
              <a:t>4</a:t>
            </a:r>
            <a:r>
              <a:rPr lang="zh-CN" altLang="zh-CN" b="1">
                <a:latin typeface="Times New Roman" panose="02020603050405020304" pitchFamily="18" charset="0"/>
                <a:ea typeface="楷体" panose="02010609060101010101" pitchFamily="49" charset="-122"/>
                <a:cs typeface="Times New Roman" panose="02020603050405020304" pitchFamily="18" charset="0"/>
              </a:rPr>
              <a:t>题选项</a:t>
            </a:r>
            <a:r>
              <a:rPr lang="en-US" altLang="zh-CN" b="1">
                <a:latin typeface="Times New Roman" panose="02020603050405020304" pitchFamily="18" charset="0"/>
                <a:ea typeface="宋体" panose="02010600030101010101" pitchFamily="2" charset="-122"/>
              </a:rPr>
              <a:t>D</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5" name="图片 4"/>
          <p:cNvPicPr>
            <a:picLocks noChangeAspect="1"/>
          </p:cNvPicPr>
          <p:nvPr/>
        </p:nvPicPr>
        <p:blipFill>
          <a:blip r:embed="rId1"/>
          <a:stretch>
            <a:fillRect/>
          </a:stretch>
        </p:blipFill>
        <p:spPr>
          <a:xfrm>
            <a:off x="478582" y="2118498"/>
            <a:ext cx="1542857" cy="304762"/>
          </a:xfrm>
          <a:prstGeom prst="rect">
            <a:avLst/>
          </a:prstGeom>
        </p:spPr>
      </p:pic>
      <p:pic>
        <p:nvPicPr>
          <p:cNvPr id="6" name="技巧点拨-7H.eps" descr="id:2147488204;FounderCES"/>
          <p:cNvPicPr/>
          <p:nvPr/>
        </p:nvPicPr>
        <p:blipFill rotWithShape="1">
          <a:blip r:embed="rId2"/>
          <a:srcRect t="-7205" r="76405" b="91701"/>
          <a:stretch>
            <a:fillRect/>
          </a:stretch>
        </p:blipFill>
        <p:spPr>
          <a:xfrm>
            <a:off x="622598" y="1847196"/>
            <a:ext cx="1728192" cy="57606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介绍了查尔斯</a:t>
            </a:r>
            <a:r>
              <a:rPr lang="en-US" altLang="zh-CN" b="1">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达尔文的生平事迹</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包括他放弃学医、对自然科学的兴趣、环球旅行、提出进化论理论以及他的理论对后世的影响。文章突出了达尔文作为科学家的贡献和影响力。</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1"/>
          <a:stretch>
            <a:fillRect/>
          </a:stretch>
        </p:blipFill>
        <p:spPr>
          <a:xfrm>
            <a:off x="554759" y="2495695"/>
            <a:ext cx="1580007" cy="385572"/>
          </a:xfrm>
          <a:prstGeom prst="rect">
            <a:avLst/>
          </a:prstGeom>
        </p:spPr>
      </p:pic>
      <p:pic>
        <p:nvPicPr>
          <p:cNvPr id="4" name="图片 3"/>
          <p:cNvPicPr>
            <a:picLocks noChangeAspect="1"/>
          </p:cNvPicPr>
          <p:nvPr/>
        </p:nvPicPr>
        <p:blipFill>
          <a:blip r:embed="rId2"/>
          <a:stretch>
            <a:fillRect/>
          </a:stretch>
        </p:blipFill>
        <p:spPr>
          <a:xfrm>
            <a:off x="804618" y="860776"/>
            <a:ext cx="10581177" cy="137641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tabLst>
                <a:tab pos="51308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1308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 Darwin was one of the six children from a big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grandfather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father were doctors and the young Darwin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Edinburgh</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 to study medicine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he hated to see blood and he soon realized that he couldn’t be a doctor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then went to Cambridge University and discovered that he had a great interest in studying plants, insects and animals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Luckily, one of Darwin’s university teachers helped him join the perfect trip for a biologist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voyage around the world to study nature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79.jpg" descr="id:2147506418;FounderCES"/>
          <p:cNvPicPr/>
          <p:nvPr/>
        </p:nvPicPr>
        <p:blipFill>
          <a:blip r:embed="rId1"/>
          <a:stretch>
            <a:fillRect/>
          </a:stretch>
        </p:blipFill>
        <p:spPr>
          <a:xfrm>
            <a:off x="10077302" y="620688"/>
            <a:ext cx="1728192" cy="24668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70318"/>
          </a:xfrm>
        </p:spPr>
        <p:txBody>
          <a:bodyPr/>
          <a:lstStyle/>
          <a:p>
            <a:pPr indent="609600" hangingPunct="0">
              <a:spcAft>
                <a:spcPts val="0"/>
              </a:spcAft>
              <a:tabLst>
                <a:tab pos="513080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Beagle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1831, Charles Darwin left Plymouth on the Beagle, a ship that took him around the world for five years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he was travelling, he studied the plants and animals in the countries and on the islands that the ship visited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 also spent his time on the Beagle writing notes about the things he had seen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finally arrived back in Britain in 1836, Darwin was already starting to create his famous theory that all living things had a common ancestor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14229"/>
          </a:xfrm>
        </p:spPr>
        <p:txBody>
          <a:bodyPr/>
          <a:lstStyle/>
          <a:p>
            <a:pPr indent="612140" hangingPunct="0">
              <a:spcAft>
                <a:spcPts val="0"/>
              </a:spcAft>
              <a:tabLst>
                <a:tab pos="513080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home at Down House, a place that you can still visit today, Darwin wrote many articles and books about his travels, but he didn’t want to make anything about his theory known to the public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worked in his study, where he wrote 250,000 words about his theory of evolution</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进化论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was frightened about what people might say about his idea that monkeys were the ancestors of humans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the public would be against it and was so frightened that he became ill with worry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when another scientist started to write about similar ideas, Darwin decided to print his book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scientists accepted Darwin’s theory and people continue to study it today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12th February, the day he was born, Darwin Day is celebrated around the world to encourage more people to study the natural world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caused Darwin to give up his study of medicine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found that the studies were too difficult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found that seeing blood let him feel terrible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pushed to give up by his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advised to study natural science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79103"/>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he hated to see blood and he soon realized that he couldn’t be a doctor.”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达尔文放弃学医是因为他讨厌看到血</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并很快意识到自己不能成为医生。因此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他发现看到血让他感觉很糟糕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342244"/>
          </a:xfrm>
        </p:spPr>
        <p:txBody>
          <a:bodyPr/>
          <a:lstStyle/>
          <a:p>
            <a:pPr hangingPunct="0">
              <a:spcAft>
                <a:spcPts val="0"/>
              </a:spcAft>
              <a:tabLst>
                <a:tab pos="513080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was the trip on the Beagle important to Darwin</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helped him to finish his study at the university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allowed him to change his mind about his future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gave him ideas about the beginnings of human life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got him to complete his most famous book on the ship</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56040" y="724634"/>
            <a:ext cx="370614" cy="400110"/>
          </a:xfrm>
          <a:prstGeom prst="rect">
            <a:avLst/>
          </a:prstGeom>
        </p:spPr>
        <p:txBody>
          <a:bodyPr wrap="none">
            <a:spAutoFit/>
          </a:bodyPr>
          <a:lstStyle/>
          <a:p>
            <a:r>
              <a:rPr lang="en-US" altLang="zh-CN" sz="2000"/>
              <a:t>C</a:t>
            </a:r>
            <a:endParaRPr lang="zh-CN" altLang="en-US" sz="2000"/>
          </a:p>
        </p:txBody>
      </p:sp>
      <p:sp>
        <p:nvSpPr>
          <p:cNvPr id="5" name="内容占位符 2"/>
          <p:cNvSpPr txBox="1"/>
          <p:nvPr/>
        </p:nvSpPr>
        <p:spPr bwMode="auto">
          <a:xfrm>
            <a:off x="360854" y="2947057"/>
            <a:ext cx="11485848" cy="365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推理判断题。根据文章第二段中的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“While he was travelling, he studied the plants and animals in the countries and on the islands that the ship visited. Darwin also spent his time on the Beagle writing notes about the things he had seen. When he finally arrived back in Britain, Darwin was already starting to create his famous theory that all living things had a common ancestor</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祖先</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达尔文在</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贝格尔号</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上的旅行对他非常重要</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因为他在此期间研究了所到国家和岛屿的植物和动物</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并开始形成他著名的所有生物都有共同祖先的理论。因此</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它给了他关于人类生命起源的想法</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虽然表述不完全准确（</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应更侧重于旅行对达尔文形成进化论理论的影响</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但相比之下</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它比其他选项更贴近文章的核心意义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即这次旅行对达尔文科学理论的形成至关重要。其他选项如帮助完成大学学业、改变未来想法、在船上完成最著名的书籍等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均不是文章强调的重点。故选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118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order did the following happen in Darwin’s life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arrived back in Britain in 1836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the public would not support his ideas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became interested in studying the natural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printed his famous book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received help to get a place on a trip around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studied the plants and animals on the islands he visited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mj-ea"/>
                <a:ea typeface="+mj-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886944"/>
            <a:ext cx="3071378" cy="409718"/>
          </a:xfrm>
          <a:prstGeom prst="rect">
            <a:avLst/>
          </a:prstGeom>
        </p:spPr>
      </p:pic>
      <p:sp>
        <p:nvSpPr>
          <p:cNvPr id="5" name="矩形 4"/>
          <p:cNvSpPr/>
          <p:nvPr/>
        </p:nvSpPr>
        <p:spPr>
          <a:xfrm>
            <a:off x="838622" y="879103"/>
            <a:ext cx="389850" cy="461665"/>
          </a:xfrm>
          <a:prstGeom prst="rect">
            <a:avLst/>
          </a:prstGeom>
        </p:spPr>
        <p:txBody>
          <a:bodyPr wrap="none">
            <a:spAutoFit/>
          </a:bodyPr>
          <a:lstStyle/>
          <a:p>
            <a:r>
              <a:rPr lang="en-US" altLang="zh-CN" sz="2400"/>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006838"/>
            <a:ext cx="11485848" cy="2862322"/>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事件排序题。根据文章内容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达尔文的生平事件按以下顺序发生：他首先对自然界产生了兴趣（</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他得到了帮助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得以参加环球旅行（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）。在旅行中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他研究了所访问岛屿上的动植物（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1836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年他回到了英国（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）。他认为公众不会支持他的想法（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他印刷了他的著作《物种起源》（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正确顺序是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4358</Words>
  <Application>WPS 演示</Application>
  <PresentationFormat>自定义</PresentationFormat>
  <Paragraphs>68</Paragraphs>
  <Slides>11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11</vt:i4>
      </vt:variant>
    </vt:vector>
  </HeadingPairs>
  <TitlesOfParts>
    <vt:vector size="21"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安子</cp:lastModifiedBy>
  <cp:revision>447</cp:revision>
  <dcterms:created xsi:type="dcterms:W3CDTF">2020-11-06T05:24:00Z</dcterms:created>
  <dcterms:modified xsi:type="dcterms:W3CDTF">2025-09-18T11:03:08Z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1C8D26712C6D43FAAB32DBECC9E514E4_12</vt:lpwstr>
  </property>
</Properties>
</file>